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  <p:sldMasterId id="2147483794" r:id="rId2"/>
    <p:sldMasterId id="2147483869" r:id="rId3"/>
  </p:sldMasterIdLst>
  <p:sldIdLst>
    <p:sldId id="261" r:id="rId4"/>
    <p:sldId id="260" r:id="rId5"/>
    <p:sldId id="279" r:id="rId6"/>
    <p:sldId id="262" r:id="rId7"/>
    <p:sldId id="266" r:id="rId8"/>
    <p:sldId id="258" r:id="rId9"/>
    <p:sldId id="265" r:id="rId10"/>
    <p:sldId id="267" r:id="rId11"/>
    <p:sldId id="257" r:id="rId12"/>
    <p:sldId id="268" r:id="rId13"/>
    <p:sldId id="283" r:id="rId14"/>
    <p:sldId id="269" r:id="rId15"/>
    <p:sldId id="264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1" r:id="rId25"/>
    <p:sldId id="282" r:id="rId26"/>
    <p:sldId id="27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9" autoAdjust="0"/>
    <p:restoredTop sz="87146" autoAdjust="0"/>
  </p:normalViewPr>
  <p:slideViewPr>
    <p:cSldViewPr snapToGrid="0">
      <p:cViewPr>
        <p:scale>
          <a:sx n="46" d="100"/>
          <a:sy n="46" d="100"/>
        </p:scale>
        <p:origin x="-2074" y="-7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612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945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670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7996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01202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643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5707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5408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274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0859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217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9959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1889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464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1008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6195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274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0600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1619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3581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267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894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9393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4314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6441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9862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2148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06280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15743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34439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616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7201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191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45564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974909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0593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10500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056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952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789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977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610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572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32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126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39B4C-EC2C-4A7D-B957-F58DD2B24C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ADC090-C60F-4211-9B3F-A6E2158A1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66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12269903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72229" y="530016"/>
            <a:ext cx="66475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конкурс профессионального мастерства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Педагогический дуэт»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93" y="303349"/>
            <a:ext cx="2879293" cy="5194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1774" y="303349"/>
            <a:ext cx="3187797" cy="49653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9357" y="5535940"/>
            <a:ext cx="2879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Кулинченко О.А.- наставник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1773" y="5348271"/>
            <a:ext cx="3310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2060"/>
                </a:solidFill>
              </a:rPr>
              <a:t>Неменущая</a:t>
            </a:r>
            <a:r>
              <a:rPr lang="ru-RU" sz="2400" b="1" i="1" dirty="0" smtClean="0">
                <a:solidFill>
                  <a:srgbClr val="002060"/>
                </a:solidFill>
              </a:rPr>
              <a:t> А.Ю.-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м</a:t>
            </a:r>
            <a:r>
              <a:rPr lang="ru-RU" sz="2400" b="1" i="1" dirty="0" smtClean="0">
                <a:solidFill>
                  <a:srgbClr val="002060"/>
                </a:solidFill>
              </a:rPr>
              <a:t>олодой специалист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52962" y="3368355"/>
            <a:ext cx="565090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КДОУ ВО « Кантемировский центр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психолого-педагогической, медицинской и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социальной помощи детям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дошкольного возраста»</a:t>
            </a:r>
          </a:p>
          <a:p>
            <a:pPr algn="ctr"/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р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п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. Кантемировка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02229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813"/>
            <a:ext cx="9461500" cy="6869112"/>
          </a:xfrm>
          <a:gradFill>
            <a:gsLst>
              <a:gs pos="22640">
                <a:srgbClr val="679C3F"/>
              </a:gs>
              <a:gs pos="22281">
                <a:srgbClr val="699E3E"/>
              </a:gs>
              <a:gs pos="21562">
                <a:srgbClr val="6EA13C"/>
              </a:gs>
              <a:gs pos="20125">
                <a:srgbClr val="78A738"/>
              </a:gs>
              <a:gs pos="17250">
                <a:srgbClr val="8BB430"/>
              </a:gs>
              <a:gs pos="11500">
                <a:srgbClr val="B2CD20"/>
              </a:gs>
              <a:gs pos="91000">
                <a:srgbClr val="FFFF00"/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100000" b="100000"/>
            </a:path>
          </a:gradFill>
        </p:spPr>
      </p:pic>
      <p:sp>
        <p:nvSpPr>
          <p:cNvPr id="4" name="Прямоугольник 3"/>
          <p:cNvSpPr/>
          <p:nvPr/>
        </p:nvSpPr>
        <p:spPr>
          <a:xfrm>
            <a:off x="357527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87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визитка дуэта\IMG_20220117_074158_resized_20220117_0742494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396" y="777007"/>
            <a:ext cx="11854831" cy="608099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47900" y="152400"/>
            <a:ext cx="751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Кружковая работа: « Волшебное лукошко»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86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08476" cy="4396061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Цель: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tx1"/>
                </a:solidFill>
              </a:rPr>
              <a:t>Формирование устойчивого интереса и приобщение детей к истокам русской национальной культуры, закладывание основ духовно-нравственной личности с активной жизненной позицией и с творческим потенциалом, способной к самосовершенствованию, к гармоничному взаимодействию с другими людьми.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35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8597900" cy="1320800"/>
          </a:xfrm>
          <a:gradFill flip="none" rotWithShape="1">
            <a:gsLst>
              <a:gs pos="61000">
                <a:srgbClr val="FFFF80"/>
              </a:gs>
              <a:gs pos="0">
                <a:srgbClr val="FFFF00"/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          «Уголок крестьянского быта»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0839" y="1289154"/>
            <a:ext cx="4896895" cy="54551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948" y="1289154"/>
            <a:ext cx="5168059" cy="545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455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276" y="0"/>
            <a:ext cx="11035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0375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0" y="0"/>
            <a:ext cx="10950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4813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54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69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«Масленица»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6290" y="0"/>
            <a:ext cx="10297509" cy="689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6308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1297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903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5313" y="1274164"/>
            <a:ext cx="9917111" cy="53469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90146" y="428432"/>
            <a:ext cx="88641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КДОУ ВО « Кантемировский ЦППМСП»</a:t>
            </a:r>
          </a:p>
          <a:p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864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2216" y="0"/>
            <a:ext cx="9267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7256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20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визитка дуэта\IMG_20220117_110529_resized_20220117_11074930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04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9641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3982" y="294289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187" y="1024759"/>
            <a:ext cx="11855668" cy="5722882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система работы, которая объединяет деятельность молодого педагога и наставника;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эффективные формы и методы работы, которые содействуют дальнейшему профессиональному становлению молодого специалиста;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воспитатель ведет работу по самообразованию, что позволяет ему пополнять и конкретизировать свои знания, осуществлять анализ возникающих в работе с детьми ситуаций;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молодого педагога формируется потребность в постоянном пополнении педагогических знаний, гибкость мышления, умение моделировать и прогнозировать образовательного процесса;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молодому воспитателю обеспечена необходимая помощь и поддержка на самом трудном этапе вхождения в новый коллектив и профессию.</a:t>
            </a:r>
          </a:p>
        </p:txBody>
      </p:sp>
    </p:spTree>
    <p:extLst>
      <p:ext uri="{BB962C8B-B14F-4D97-AF65-F5344CB8AC3E}">
        <p14:creationId xmlns:p14="http://schemas.microsoft.com/office/powerpoint/2010/main" xmlns="" val="745308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5276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визитка дуэта\IMG_20220117_110641_resized_20220117_110749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650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работы: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626" y="1214204"/>
            <a:ext cx="11047751" cy="5643796"/>
          </a:xfrm>
        </p:spPr>
        <p:txBody>
          <a:bodyPr>
            <a:normAutofit/>
          </a:bodyPr>
          <a:lstStyle/>
          <a:p>
            <a:pPr fontAlgn="base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1й этап – адаптационный.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определяет круг обязанностей и полномочий молодого педагога, а также выявляет недостатки в его умениях и навыках, чтобы выработать программу адаптации и индивидуального становления. </a:t>
            </a:r>
          </a:p>
          <a:p>
            <a:pPr fontAlgn="base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2й этап – основной.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разрабатывает и реализует программу адаптации, осуществляет корректировку профессиональных умений молодого педагога, помогает выстроить ему собственную программу самосовершенствования. </a:t>
            </a:r>
          </a:p>
          <a:p>
            <a:pPr fontAlgn="base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3й этап – контрольно-оценочный.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проверяет уровень профессиональной компетентности молодого педагога, определяет степень его готовности к выполнению своих функциональных обязанностей.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993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351" y="0"/>
            <a:ext cx="10133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340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634" y="336748"/>
            <a:ext cx="8596668" cy="87745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Задачи работы: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647" y="1214203"/>
            <a:ext cx="11212642" cy="5501390"/>
          </a:xfrm>
        </p:spPr>
        <p:txBody>
          <a:bodyPr>
            <a:normAutofit fontScale="77500" lnSpcReduction="20000"/>
          </a:bodyPr>
          <a:lstStyle/>
          <a:p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Обеспечение теоретической, психологической, методической поддержки молодого воспитателя.</a:t>
            </a:r>
          </a:p>
          <a:p>
            <a:r>
              <a:rPr lang="ru-RU" sz="3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Оказание методической и практической помощи молодому воспитателю в повышении уровня организации образовательной деятельности.</a:t>
            </a:r>
          </a:p>
          <a:p>
            <a:r>
              <a:rPr lang="ru-RU" sz="3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Стимулирование повышения теоретического и методического уровня педагога, овладения современными образовательными программами, инновационными технологиями.</a:t>
            </a:r>
          </a:p>
          <a:p>
            <a:r>
              <a:rPr lang="ru-RU" sz="3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Проведение мастер-классов и открытых занятий для передачи опыта работы с использованием различных технологий, в том числе технологий работы с родителями.</a:t>
            </a:r>
          </a:p>
          <a:p>
            <a:r>
              <a:rPr lang="ru-RU" sz="3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Изучение и показ приемов использования разнообразных технологий в образовательной деятельности и в режимных моментах.</a:t>
            </a:r>
          </a:p>
          <a:p>
            <a:r>
              <a:rPr lang="ru-RU" sz="3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Проведение анализа результативности работы молодого воспитателя во всех направлениях образовательной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8296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285" y="0"/>
            <a:ext cx="11044974" cy="67455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План работы:</a:t>
            </a:r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28881279"/>
              </p:ext>
            </p:extLst>
          </p:nvPr>
        </p:nvGraphicFramePr>
        <p:xfrm>
          <a:off x="0" y="674557"/>
          <a:ext cx="12192000" cy="6489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0">
                  <a:extLst>
                    <a:ext uri="{9D8B030D-6E8A-4147-A177-3AD203B41FA5}">
                      <a16:colId xmlns:a16="http://schemas.microsoft.com/office/drawing/2014/main" xmlns="" val="64463125"/>
                    </a:ext>
                  </a:extLst>
                </a:gridCol>
                <a:gridCol w="6431280">
                  <a:extLst>
                    <a:ext uri="{9D8B030D-6E8A-4147-A177-3AD203B41FA5}">
                      <a16:colId xmlns:a16="http://schemas.microsoft.com/office/drawing/2014/main" xmlns="" val="2784203966"/>
                    </a:ext>
                  </a:extLst>
                </a:gridCol>
                <a:gridCol w="4282440">
                  <a:extLst>
                    <a:ext uri="{9D8B030D-6E8A-4147-A177-3AD203B41FA5}">
                      <a16:colId xmlns:a16="http://schemas.microsoft.com/office/drawing/2014/main" xmlns="" val="3828126013"/>
                    </a:ext>
                  </a:extLst>
                </a:gridCol>
              </a:tblGrid>
              <a:tr h="44547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работы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 работы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1657327"/>
                  </a:ext>
                </a:extLst>
              </a:tr>
              <a:tr h="115424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Диагностика умений и навыков </a:t>
                      </a:r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молодого специалиста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Оформление документации воспитателя ДОУ в соответствии с ФГОС.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Планирование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образовательного процесса в рамках условия введения ФГОС ДО.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Анкетирование.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Консультации и ответы на интересующие вопросы.</a:t>
                      </a:r>
                    </a:p>
                    <a:p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9242085"/>
                  </a:ext>
                </a:extLst>
              </a:tr>
              <a:tr h="101708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Ознакомление с нормативно - правовой базой.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Мониторинг детского развития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Методика проведения праздника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Центре « </a:t>
                      </a:r>
                      <a:r>
                        <a:rPr lang="ru-RU" sz="16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Осенины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</a:t>
                      </a:r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Консультация, оказание помощи и ответы на интересующие вопросы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Помощь в подготовке и организации праздника. 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5763017"/>
                  </a:ext>
                </a:extLst>
              </a:tr>
              <a:tr h="100184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Виды и организация режимных моментов в детском саду.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Выбор методической темы по самообразованию.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Просмотр молодым специалистом режимных моментов, проводимых наставником. 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Обсуждение и консультирование молодого педагога по этой теме.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8672300"/>
                  </a:ext>
                </a:extLst>
              </a:tr>
              <a:tr h="127703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Методика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проведения праздника « Проделки бабы Яги»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Составление конспектов и проведение НОД по всем образовательным областям молодым специалистом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Помощь в подготовке и организации праздника.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Посещение наставником НОД и режимных моментов молодого педагога.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5561178"/>
                  </a:ext>
                </a:extLst>
              </a:tr>
              <a:tr h="127703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Использование в работе ИКТ.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Планирование работы с родителями, оформление наглядной информации для родителей.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Консультация, использование презентаций в работе с детьми и родителями,  оформление родительских уголков, папок- передвижек.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4675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7880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83297584"/>
              </p:ext>
            </p:extLst>
          </p:nvPr>
        </p:nvGraphicFramePr>
        <p:xfrm>
          <a:off x="110359" y="0"/>
          <a:ext cx="11966028" cy="6621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731">
                  <a:extLst>
                    <a:ext uri="{9D8B030D-6E8A-4147-A177-3AD203B41FA5}">
                      <a16:colId xmlns:a16="http://schemas.microsoft.com/office/drawing/2014/main" xmlns="" val="1455759425"/>
                    </a:ext>
                  </a:extLst>
                </a:gridCol>
                <a:gridCol w="6054146">
                  <a:extLst>
                    <a:ext uri="{9D8B030D-6E8A-4147-A177-3AD203B41FA5}">
                      <a16:colId xmlns:a16="http://schemas.microsoft.com/office/drawing/2014/main" xmlns="" val="512033846"/>
                    </a:ext>
                  </a:extLst>
                </a:gridCol>
                <a:gridCol w="4742151">
                  <a:extLst>
                    <a:ext uri="{9D8B030D-6E8A-4147-A177-3AD203B41FA5}">
                      <a16:colId xmlns:a16="http://schemas.microsoft.com/office/drawing/2014/main" xmlns="" val="63334830"/>
                    </a:ext>
                  </a:extLst>
                </a:gridCol>
              </a:tblGrid>
              <a:tr h="73751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работы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0551680"/>
                  </a:ext>
                </a:extLst>
              </a:tr>
              <a:tr h="162019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Методическое объединение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Самостоятельная организация и руководство творческими играми детей. Роль игры в развитии дошкольников. Причины возникновения конфликтных ситуаций и их урегулирование в процессе педагогической деятельности.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методических объединениях воспитателей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Консультация наставника, наблюдение за работой молодого специалиста (в совместной игровой деятельности). Обсуждение и консультирование молодого педагога по этой теме.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1302132"/>
                  </a:ext>
                </a:extLst>
              </a:tr>
              <a:tr h="165196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Организация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предметно-пространственной среды в группе и на участке.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 прогулки с детьми в разное время года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Подготовка и проведение праздника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 8 Марта»</a:t>
                      </a:r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Обсуждение ( принципы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построения, наличие игровых зон, их оснащение, смена материала). Открытое взаимоотношение, консультация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Помощь в подготовке и организации праздника. 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7339139"/>
                  </a:ext>
                </a:extLst>
              </a:tr>
              <a:tr h="18743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Просмотр конспекта и проведение ООД молодым специалистом. Анализ НОД, определение эффективных форм и методов в соответствии с возрастом детей и видом деятельности.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Причины возникновения конфликтных ситуаций и их урегулирование в процессе педагогической деятельности.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Подготовка к мониторингу развития детей. 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Посещения НОД и режимным моментов молодого педагога. 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Обсуждение и консультирование молодого педагога по этой теме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6194999"/>
                  </a:ext>
                </a:extLst>
              </a:tr>
              <a:tr h="73751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Итоговый мониторинг по образовательным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областям.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Консультация и ответы на интересующие вопросы, оказание помощи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543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4928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Формы работы: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634837"/>
            <a:ext cx="10895073" cy="5020796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собеседования;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мастер-классы;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педсоветы, семинары;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методические консультации;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занятий;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анкетирование, тестирование;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разных мероприятиях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курсов, посещение семинаров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16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1008</TotalTime>
  <Words>603</Words>
  <Application>Microsoft Office PowerPoint</Application>
  <PresentationFormat>Произвольный</PresentationFormat>
  <Paragraphs>99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Аспект</vt:lpstr>
      <vt:lpstr>Тема Office</vt:lpstr>
      <vt:lpstr>1_Аспект</vt:lpstr>
      <vt:lpstr>Слайд 1</vt:lpstr>
      <vt:lpstr>Слайд 2</vt:lpstr>
      <vt:lpstr>Слайд 3</vt:lpstr>
      <vt:lpstr>                   Этапы работы:</vt:lpstr>
      <vt:lpstr>Слайд 5</vt:lpstr>
      <vt:lpstr>Задачи работы:</vt:lpstr>
      <vt:lpstr>План работы:</vt:lpstr>
      <vt:lpstr>Слайд 8</vt:lpstr>
      <vt:lpstr>Формы работы:</vt:lpstr>
      <vt:lpstr>Слайд 10</vt:lpstr>
      <vt:lpstr>Слайд 11</vt:lpstr>
      <vt:lpstr>Цель: Формирование устойчивого интереса и приобщение детей к истокам русской национальной культуры, закладывание основ духовно-нравственной личности с активной жизненной позицией и с творческим потенциалом, способной к самосовершенствованию, к гармоничному взаимодействию с другими людьми. </vt:lpstr>
      <vt:lpstr>           «Уголок крестьянского быта»</vt:lpstr>
      <vt:lpstr>Слайд 14</vt:lpstr>
      <vt:lpstr>Слайд 15</vt:lpstr>
      <vt:lpstr>Слайд 16</vt:lpstr>
      <vt:lpstr>«Масленица»</vt:lpstr>
      <vt:lpstr>Слайд 18</vt:lpstr>
      <vt:lpstr>Слайд 19</vt:lpstr>
      <vt:lpstr>Слайд 20</vt:lpstr>
      <vt:lpstr>Слайд 21</vt:lpstr>
      <vt:lpstr>Слайд 22</vt:lpstr>
      <vt:lpstr>Результаты работы: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Казенное дошкольное образовательное учреждение « Кантемировский центр психолого-педагогической и социальной помощи детям дошкольного возраста»</dc:title>
  <dc:creator>админ</dc:creator>
  <cp:lastModifiedBy>user</cp:lastModifiedBy>
  <cp:revision>48</cp:revision>
  <dcterms:created xsi:type="dcterms:W3CDTF">2022-01-14T07:38:38Z</dcterms:created>
  <dcterms:modified xsi:type="dcterms:W3CDTF">2022-01-17T08:28:40Z</dcterms:modified>
</cp:coreProperties>
</file>